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44" r:id="rId2"/>
    <p:sldId id="545" r:id="rId3"/>
    <p:sldId id="546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F179C382-9532-41AD-B58A-1B22CFF8374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F179C382-9532-41AD-B58A-1B22CFF8374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F179C382-9532-41AD-B58A-1B22CFF8374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0306" y="908720"/>
            <a:ext cx="86061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cy-GB" sz="4200" dirty="0" smtClean="0">
                <a:solidFill>
                  <a:schemeClr val="bg1"/>
                </a:solidFill>
                <a:latin typeface="+mj-lt"/>
              </a:rPr>
              <a:t>Mae dy air yn abl i'm harwain</a:t>
            </a:r>
            <a:br>
              <a:rPr lang="cy-GB" sz="4200" dirty="0" smtClean="0">
                <a:solidFill>
                  <a:schemeClr val="bg1"/>
                </a:solidFill>
                <a:latin typeface="+mj-lt"/>
              </a:rPr>
            </a:br>
            <a:r>
              <a:rPr lang="cy-GB" sz="4200" dirty="0" smtClean="0">
                <a:solidFill>
                  <a:schemeClr val="bg1"/>
                </a:solidFill>
                <a:latin typeface="+mj-lt"/>
              </a:rPr>
              <a:t>	Trwy'r anialwch mawr ymlaen;</a:t>
            </a:r>
            <a:br>
              <a:rPr lang="cy-GB" sz="4200" dirty="0" smtClean="0">
                <a:solidFill>
                  <a:schemeClr val="bg1"/>
                </a:solidFill>
                <a:latin typeface="+mj-lt"/>
              </a:rPr>
            </a:br>
            <a:r>
              <a:rPr lang="cy-GB" sz="4200" dirty="0" smtClean="0">
                <a:solidFill>
                  <a:schemeClr val="bg1"/>
                </a:solidFill>
                <a:latin typeface="+mj-lt"/>
              </a:rPr>
              <a:t>Mae e'n golofn olau, eglur,</a:t>
            </a:r>
            <a:br>
              <a:rPr lang="cy-GB" sz="4200" dirty="0" smtClean="0">
                <a:solidFill>
                  <a:schemeClr val="bg1"/>
                </a:solidFill>
                <a:latin typeface="+mj-lt"/>
              </a:rPr>
            </a:br>
            <a:r>
              <a:rPr lang="cy-GB" sz="4200" dirty="0" smtClean="0">
                <a:solidFill>
                  <a:schemeClr val="bg1"/>
                </a:solidFill>
                <a:latin typeface="+mj-lt"/>
              </a:rPr>
              <a:t>	Weithiau o niwl, ac weithiau o dân; </a:t>
            </a:r>
            <a:br>
              <a:rPr lang="cy-GB" sz="4200" dirty="0" smtClean="0">
                <a:solidFill>
                  <a:schemeClr val="bg1"/>
                </a:solidFill>
                <a:latin typeface="+mj-lt"/>
              </a:rPr>
            </a:br>
            <a:r>
              <a:rPr lang="cy-GB" sz="4200" dirty="0" smtClean="0">
                <a:solidFill>
                  <a:schemeClr val="bg1"/>
                </a:solidFill>
                <a:latin typeface="+mj-lt"/>
              </a:rPr>
              <a:t>Mae'n ddi-ble ynddo fe, </a:t>
            </a:r>
            <a:br>
              <a:rPr lang="cy-GB" sz="4200" dirty="0" smtClean="0">
                <a:solidFill>
                  <a:schemeClr val="bg1"/>
                </a:solidFill>
                <a:latin typeface="+mj-lt"/>
              </a:rPr>
            </a:br>
            <a:r>
              <a:rPr lang="cy-GB" sz="4200" dirty="0" smtClean="0">
                <a:solidFill>
                  <a:schemeClr val="bg1"/>
                </a:solidFill>
                <a:latin typeface="+mj-lt"/>
              </a:rPr>
              <a:t>Fwy na'r ddaear, fwy na'r ne'.</a:t>
            </a:r>
            <a:endParaRPr kumimoji="0" lang="en-US" sz="4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185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0067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5686" y="836712"/>
            <a:ext cx="76347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cy-GB" sz="4200" dirty="0" smtClean="0">
                <a:solidFill>
                  <a:schemeClr val="bg1"/>
                </a:solidFill>
                <a:latin typeface="+mj-lt"/>
              </a:rPr>
              <a:t>'Rwyf yn meddwl am yr oriau</a:t>
            </a:r>
            <a:br>
              <a:rPr lang="cy-GB" sz="4200" dirty="0" smtClean="0">
                <a:solidFill>
                  <a:schemeClr val="bg1"/>
                </a:solidFill>
                <a:latin typeface="+mj-lt"/>
              </a:rPr>
            </a:br>
            <a:r>
              <a:rPr lang="cy-GB" sz="4200" dirty="0" smtClean="0">
                <a:solidFill>
                  <a:schemeClr val="bg1"/>
                </a:solidFill>
                <a:latin typeface="+mj-lt"/>
              </a:rPr>
              <a:t>	Caffwyf funud o'th fwynhau; </a:t>
            </a:r>
            <a:br>
              <a:rPr lang="cy-GB" sz="4200" dirty="0" smtClean="0">
                <a:solidFill>
                  <a:schemeClr val="bg1"/>
                </a:solidFill>
                <a:latin typeface="+mj-lt"/>
              </a:rPr>
            </a:br>
            <a:r>
              <a:rPr lang="cy-GB" sz="4200" dirty="0" smtClean="0">
                <a:solidFill>
                  <a:schemeClr val="bg1"/>
                </a:solidFill>
                <a:latin typeface="+mj-lt"/>
              </a:rPr>
              <a:t>Ac mae atsain pell dy eiriau'n</a:t>
            </a:r>
            <a:br>
              <a:rPr lang="cy-GB" sz="4200" dirty="0" smtClean="0">
                <a:solidFill>
                  <a:schemeClr val="bg1"/>
                </a:solidFill>
                <a:latin typeface="+mj-lt"/>
              </a:rPr>
            </a:br>
            <a:r>
              <a:rPr lang="cy-GB" sz="4200" dirty="0" smtClean="0">
                <a:solidFill>
                  <a:schemeClr val="bg1"/>
                </a:solidFill>
                <a:latin typeface="+mj-lt"/>
              </a:rPr>
              <a:t>	Peri imi lawenhau: </a:t>
            </a:r>
            <a:br>
              <a:rPr lang="cy-GB" sz="4200" dirty="0" smtClean="0">
                <a:solidFill>
                  <a:schemeClr val="bg1"/>
                </a:solidFill>
                <a:latin typeface="+mj-lt"/>
              </a:rPr>
            </a:br>
            <a:r>
              <a:rPr lang="cy-GB" sz="4200" dirty="0" smtClean="0">
                <a:solidFill>
                  <a:schemeClr val="bg1"/>
                </a:solidFill>
                <a:latin typeface="+mj-lt"/>
              </a:rPr>
              <a:t>O'r fath wledd, draw i'r bedd, </a:t>
            </a:r>
            <a:br>
              <a:rPr lang="cy-GB" sz="4200" dirty="0" smtClean="0">
                <a:solidFill>
                  <a:schemeClr val="bg1"/>
                </a:solidFill>
                <a:latin typeface="+mj-lt"/>
              </a:rPr>
            </a:br>
            <a:r>
              <a:rPr lang="cy-GB" sz="4200" dirty="0" smtClean="0">
                <a:solidFill>
                  <a:schemeClr val="bg1"/>
                </a:solidFill>
                <a:latin typeface="+mj-lt"/>
              </a:rPr>
              <a:t>Fydd cael edrych ar dy wedd.</a:t>
            </a:r>
            <a:endParaRPr kumimoji="0" lang="en-US" sz="4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8790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2921" y="620688"/>
            <a:ext cx="79695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79388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  <a:tab pos="7019925" algn="l"/>
              </a:tabLst>
            </a:pPr>
            <a:r>
              <a:rPr lang="cy-GB" sz="4200" dirty="0" smtClean="0">
                <a:solidFill>
                  <a:schemeClr val="bg1"/>
                </a:solidFill>
                <a:latin typeface="+mj-lt"/>
              </a:rPr>
              <a:t>O gad imi'n fuan, Arglwydd,</a:t>
            </a:r>
            <a:br>
              <a:rPr lang="cy-GB" sz="4200" dirty="0" smtClean="0">
                <a:solidFill>
                  <a:schemeClr val="bg1"/>
                </a:solidFill>
                <a:latin typeface="+mj-lt"/>
              </a:rPr>
            </a:br>
            <a:r>
              <a:rPr lang="cy-GB" sz="4200" dirty="0" smtClean="0">
                <a:solidFill>
                  <a:schemeClr val="bg1"/>
                </a:solidFill>
                <a:latin typeface="+mj-lt"/>
              </a:rPr>
              <a:t>	Glywed geiriau distaw'r ne', </a:t>
            </a:r>
            <a:br>
              <a:rPr lang="cy-GB" sz="4200" dirty="0" smtClean="0">
                <a:solidFill>
                  <a:schemeClr val="bg1"/>
                </a:solidFill>
                <a:latin typeface="+mj-lt"/>
              </a:rPr>
            </a:br>
            <a:r>
              <a:rPr lang="cy-GB" sz="4200" dirty="0" smtClean="0">
                <a:solidFill>
                  <a:schemeClr val="bg1"/>
                </a:solidFill>
                <a:latin typeface="+mj-lt"/>
              </a:rPr>
              <a:t>Rhag im redeg, heb im wybod, </a:t>
            </a:r>
            <a:br>
              <a:rPr lang="cy-GB" sz="4200" dirty="0" smtClean="0">
                <a:solidFill>
                  <a:schemeClr val="bg1"/>
                </a:solidFill>
                <a:latin typeface="+mj-lt"/>
              </a:rPr>
            </a:br>
            <a:r>
              <a:rPr lang="cy-GB" sz="4200" dirty="0" smtClean="0">
                <a:solidFill>
                  <a:schemeClr val="bg1"/>
                </a:solidFill>
                <a:latin typeface="+mj-lt"/>
              </a:rPr>
              <a:t>	Ar ryw law i maes o'm lle; </a:t>
            </a:r>
            <a:br>
              <a:rPr lang="cy-GB" sz="4200" dirty="0" smtClean="0">
                <a:solidFill>
                  <a:schemeClr val="bg1"/>
                </a:solidFill>
                <a:latin typeface="+mj-lt"/>
              </a:rPr>
            </a:br>
            <a:r>
              <a:rPr lang="cy-GB" sz="4200" dirty="0" smtClean="0">
                <a:solidFill>
                  <a:schemeClr val="bg1"/>
                </a:solidFill>
                <a:latin typeface="+mj-lt"/>
              </a:rPr>
              <a:t>Yn dy law, heb ddim braw, </a:t>
            </a:r>
            <a:br>
              <a:rPr lang="cy-GB" sz="4200" dirty="0" smtClean="0">
                <a:solidFill>
                  <a:schemeClr val="bg1"/>
                </a:solidFill>
                <a:latin typeface="+mj-lt"/>
              </a:rPr>
            </a:br>
            <a:r>
              <a:rPr lang="cy-GB" sz="4200" dirty="0" smtClean="0">
                <a:solidFill>
                  <a:schemeClr val="bg1"/>
                </a:solidFill>
                <a:latin typeface="+mj-lt"/>
              </a:rPr>
              <a:t>Cerdda' i'n union yma a thraw.</a:t>
            </a:r>
            <a:endParaRPr kumimoji="0" lang="en-US" sz="4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27984" y="6433591"/>
            <a:ext cx="46586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solidFill>
                  <a:schemeClr val="bg1"/>
                </a:solidFill>
                <a:latin typeface="+mj-lt"/>
              </a:rPr>
              <a:t>William Williams 1717-1791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806475" y="494116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26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916</TotalTime>
  <Words>32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264</cp:revision>
  <dcterms:modified xsi:type="dcterms:W3CDTF">2015-02-21T20:11:33Z</dcterms:modified>
</cp:coreProperties>
</file>