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5"/>
  </p:notesMasterIdLst>
  <p:sldIdLst>
    <p:sldId id="388" r:id="rId2"/>
    <p:sldId id="389" r:id="rId3"/>
    <p:sldId id="390" r:id="rId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92">
          <p15:clr>
            <a:srgbClr val="A4A3A4"/>
          </p15:clr>
        </p15:guide>
        <p15:guide id="2" pos="1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2" autoAdjust="0"/>
    <p:restoredTop sz="90909" autoAdjust="0"/>
  </p:normalViewPr>
  <p:slideViewPr>
    <p:cSldViewPr>
      <p:cViewPr varScale="1">
        <p:scale>
          <a:sx n="99" d="100"/>
          <a:sy n="99" d="100"/>
        </p:scale>
        <p:origin x="-378" y="-96"/>
      </p:cViewPr>
      <p:guideLst>
        <p:guide orient="horz" pos="192"/>
        <p:guide pos="192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5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6992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667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593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1513" cy="5484813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48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150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219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2253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745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67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5236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4064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5413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0739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>
              <a:solidFill>
                <a:srgbClr val="FFFF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4" cstate="print"/>
          <a:srcRect b="153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Picture 5" descr="gig-white-blue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35496" y="6157700"/>
            <a:ext cx="1152128" cy="655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782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2pPr>
      <a:lvl3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3pPr>
      <a:lvl4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4pPr>
      <a:lvl5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9pPr>
    </p:titleStyle>
    <p:bodyStyle>
      <a:lvl1pPr marL="341313" indent="-341313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71600" y="476672"/>
            <a:ext cx="80648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+mj-lt"/>
              </a:rPr>
              <a:t>Ti </a:t>
            </a:r>
            <a:r>
              <a:rPr lang="en-US" sz="4000" dirty="0" err="1" smtClean="0">
                <a:latin typeface="+mj-lt"/>
              </a:rPr>
              <a:t>Greawdwr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mawr</a:t>
            </a:r>
            <a:r>
              <a:rPr lang="en-US" sz="4000" dirty="0" smtClean="0">
                <a:latin typeface="+mj-lt"/>
              </a:rPr>
              <a:t> y </a:t>
            </a:r>
            <a:r>
              <a:rPr lang="en-US" sz="4000" dirty="0" err="1" smtClean="0">
                <a:latin typeface="+mj-lt"/>
              </a:rPr>
              <a:t>nefoedd</a:t>
            </a:r>
            <a:r>
              <a:rPr lang="en-US" sz="4000" dirty="0" smtClean="0">
                <a:latin typeface="+mj-lt"/>
              </a:rPr>
              <a:t>, </a:t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mor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ardderchog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dy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weithredoedd</a:t>
            </a:r>
            <a:r>
              <a:rPr lang="en-US" sz="4000" dirty="0" smtClean="0">
                <a:latin typeface="+mj-lt"/>
              </a:rPr>
              <a:t>; </a:t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ti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yw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Brenin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creadigaeth</a:t>
            </a:r>
            <a:r>
              <a:rPr lang="en-US" sz="4000" dirty="0" smtClean="0">
                <a:latin typeface="+mj-lt"/>
              </a:rPr>
              <a:t>, </a:t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ti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yw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awdur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iachawdwriaeth</a:t>
            </a:r>
            <a:r>
              <a:rPr lang="en-US" sz="4000" dirty="0" smtClean="0">
                <a:latin typeface="+mj-lt"/>
              </a:rPr>
              <a:t>.</a:t>
            </a:r>
          </a:p>
          <a:p>
            <a:endParaRPr lang="en-US" sz="4000" dirty="0" smtClean="0">
              <a:latin typeface="+mj-lt"/>
            </a:endParaRPr>
          </a:p>
          <a:p>
            <a:r>
              <a:rPr lang="en-US" sz="4000" dirty="0" smtClean="0">
                <a:latin typeface="+mj-lt"/>
              </a:rPr>
              <a:t>Ti, O </a:t>
            </a:r>
            <a:r>
              <a:rPr lang="en-US" sz="4000" dirty="0" err="1" smtClean="0">
                <a:latin typeface="+mj-lt"/>
              </a:rPr>
              <a:t>Dduw</a:t>
            </a:r>
            <a:r>
              <a:rPr lang="en-US" sz="4000" dirty="0" smtClean="0">
                <a:latin typeface="+mj-lt"/>
              </a:rPr>
              <a:t>, </a:t>
            </a:r>
            <a:r>
              <a:rPr lang="en-US" sz="4000" dirty="0" err="1" smtClean="0">
                <a:latin typeface="+mj-lt"/>
              </a:rPr>
              <a:t>sydd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yn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teyrnasu</a:t>
            </a:r>
            <a:r>
              <a:rPr lang="en-US" sz="4000" dirty="0" smtClean="0">
                <a:latin typeface="+mj-lt"/>
              </a:rPr>
              <a:t> </a:t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pan </a:t>
            </a:r>
            <a:r>
              <a:rPr lang="en-US" sz="4000" dirty="0" err="1" smtClean="0">
                <a:latin typeface="+mj-lt"/>
              </a:rPr>
              <a:t>fo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seiliau'r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byd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yn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crynu</a:t>
            </a:r>
            <a:r>
              <a:rPr lang="en-US" sz="4000" dirty="0" smtClean="0">
                <a:latin typeface="+mj-lt"/>
              </a:rPr>
              <a:t>; </a:t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ti</a:t>
            </a:r>
            <a:r>
              <a:rPr lang="en-US" sz="4000" dirty="0" smtClean="0">
                <a:latin typeface="+mj-lt"/>
              </a:rPr>
              <a:t> fu </a:t>
            </a:r>
            <a:r>
              <a:rPr lang="en-US" sz="4000" dirty="0" err="1" smtClean="0">
                <a:latin typeface="+mj-lt"/>
              </a:rPr>
              <a:t>farw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dan</a:t>
            </a:r>
            <a:r>
              <a:rPr lang="en-US" sz="4000" dirty="0" smtClean="0">
                <a:latin typeface="+mj-lt"/>
              </a:rPr>
              <a:t> yr </a:t>
            </a:r>
            <a:r>
              <a:rPr lang="en-US" sz="4000" dirty="0" err="1" smtClean="0">
                <a:latin typeface="+mj-lt"/>
              </a:rPr>
              <a:t>hoelion</a:t>
            </a:r>
            <a:r>
              <a:rPr lang="en-US" sz="4000" dirty="0" smtClean="0">
                <a:latin typeface="+mj-lt"/>
              </a:rPr>
              <a:t> </a:t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er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mwyn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achub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dy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elynion</a:t>
            </a:r>
            <a:r>
              <a:rPr lang="en-US" sz="4000" dirty="0" smtClean="0">
                <a:latin typeface="+mj-lt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err="1" smtClean="0">
                <a:latin typeface="Arial" pitchFamily="34" charset="0"/>
                <a:cs typeface="Arial" pitchFamily="34" charset="0"/>
              </a:rPr>
              <a:t>Caneuon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800" dirty="0" err="1" smtClean="0">
                <a:latin typeface="Arial" pitchFamily="34" charset="0"/>
                <a:cs typeface="Arial" pitchFamily="34" charset="0"/>
              </a:rPr>
              <a:t>Ffydd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: 111</a:t>
            </a:r>
            <a:endParaRPr lang="en-GB" sz="1800" dirty="0">
              <a:latin typeface="Arial" pitchFamily="34" charset="0"/>
              <a:cs typeface="Arial" pitchFamily="34" charset="0"/>
            </a:endParaRPr>
          </a:p>
          <a:p>
            <a:endParaRPr lang="cy-GB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715250" y="5879594"/>
            <a:ext cx="12858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5000" dirty="0">
                <a:solidFill>
                  <a:schemeClr val="bg1"/>
                </a:solidFill>
                <a:latin typeface="Webdings" pitchFamily="18" charset="2"/>
              </a:rPr>
              <a:t>4</a:t>
            </a:r>
            <a:endParaRPr lang="cy-GB" sz="5000" dirty="0">
              <a:solidFill>
                <a:schemeClr val="bg1"/>
              </a:solidFill>
              <a:latin typeface="Webdings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6849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99592" y="404664"/>
            <a:ext cx="80648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+mj-lt"/>
              </a:rPr>
              <a:t>Ti, O </a:t>
            </a:r>
            <a:r>
              <a:rPr lang="en-US" sz="4000" dirty="0" err="1" smtClean="0">
                <a:latin typeface="+mj-lt"/>
              </a:rPr>
              <a:t>Dduw</a:t>
            </a:r>
            <a:r>
              <a:rPr lang="en-US" sz="4000" dirty="0" smtClean="0">
                <a:latin typeface="+mj-lt"/>
              </a:rPr>
              <a:t>, </a:t>
            </a:r>
            <a:r>
              <a:rPr lang="en-US" sz="4000" dirty="0" err="1" smtClean="0">
                <a:latin typeface="+mj-lt"/>
              </a:rPr>
              <a:t>sy'n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pwyso'r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bryniau</a:t>
            </a:r>
            <a:r>
              <a:rPr lang="en-US" sz="4000" dirty="0" smtClean="0">
                <a:latin typeface="+mj-lt"/>
              </a:rPr>
              <a:t> </a:t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a'r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mynyddoedd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mewn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cloriannau</a:t>
            </a:r>
            <a:r>
              <a:rPr lang="en-US" sz="4000" dirty="0" smtClean="0">
                <a:latin typeface="+mj-lt"/>
              </a:rPr>
              <a:t>; </a:t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ti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sy'n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pwyso'r</a:t>
            </a:r>
            <a:r>
              <a:rPr lang="en-US" sz="4000" dirty="0" smtClean="0">
                <a:latin typeface="+mj-lt"/>
              </a:rPr>
              <a:t> wan </a:t>
            </a:r>
            <a:r>
              <a:rPr lang="en-US" sz="4000" dirty="0" err="1" smtClean="0">
                <a:latin typeface="+mj-lt"/>
              </a:rPr>
              <a:t>ochenaid</a:t>
            </a:r>
            <a:r>
              <a:rPr lang="en-US" sz="4000" dirty="0" smtClean="0">
                <a:latin typeface="+mj-lt"/>
              </a:rPr>
              <a:t> </a:t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ac </a:t>
            </a:r>
            <a:r>
              <a:rPr lang="en-US" sz="4000" dirty="0" err="1" smtClean="0">
                <a:latin typeface="+mj-lt"/>
              </a:rPr>
              <a:t>yn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mesur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ingoedd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enaid</a:t>
            </a:r>
            <a:r>
              <a:rPr lang="en-US" sz="4000" dirty="0" smtClean="0">
                <a:latin typeface="+mj-lt"/>
              </a:rPr>
              <a:t>.</a:t>
            </a:r>
          </a:p>
          <a:p>
            <a:endParaRPr lang="en-US" sz="4000" dirty="0" smtClean="0">
              <a:latin typeface="+mj-lt"/>
            </a:endParaRPr>
          </a:p>
          <a:p>
            <a:r>
              <a:rPr lang="en-US" sz="4000" dirty="0" smtClean="0">
                <a:latin typeface="+mj-lt"/>
              </a:rPr>
              <a:t>Ti </a:t>
            </a:r>
            <a:r>
              <a:rPr lang="en-US" sz="4000" dirty="0" err="1" smtClean="0">
                <a:latin typeface="+mj-lt"/>
              </a:rPr>
              <a:t>sy'n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rhifo'r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sêr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fyrddiynau</a:t>
            </a:r>
            <a:r>
              <a:rPr lang="en-US" sz="4000" dirty="0" smtClean="0">
                <a:latin typeface="+mj-lt"/>
              </a:rPr>
              <a:t> </a:t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gan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eu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galw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wrth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eu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henwau</a:t>
            </a:r>
            <a:r>
              <a:rPr lang="en-US" sz="4000" dirty="0" smtClean="0">
                <a:latin typeface="+mj-lt"/>
              </a:rPr>
              <a:t>; </a:t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ti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sy'n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gwella'r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fron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friwedig</a:t>
            </a:r>
            <a:r>
              <a:rPr lang="en-US" sz="4000" dirty="0" smtClean="0">
                <a:latin typeface="+mj-lt"/>
              </a:rPr>
              <a:t> </a:t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ac </a:t>
            </a:r>
            <a:r>
              <a:rPr lang="en-US" sz="4000" dirty="0" err="1" smtClean="0">
                <a:latin typeface="+mj-lt"/>
              </a:rPr>
              <a:t>yn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rhwymo'r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galon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ysig</a:t>
            </a:r>
            <a:r>
              <a:rPr lang="en-US" sz="4000" dirty="0" smtClean="0">
                <a:latin typeface="+mj-lt"/>
              </a:rPr>
              <a:t>.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715250" y="5879594"/>
            <a:ext cx="12858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5000" dirty="0">
                <a:solidFill>
                  <a:schemeClr val="bg1"/>
                </a:solidFill>
                <a:latin typeface="Webdings" pitchFamily="18" charset="2"/>
              </a:rPr>
              <a:t>4</a:t>
            </a:r>
            <a:endParaRPr lang="cy-GB" sz="5000" dirty="0">
              <a:solidFill>
                <a:schemeClr val="bg1"/>
              </a:solidFill>
              <a:latin typeface="Webdings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6849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80120" y="572482"/>
            <a:ext cx="73083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+mj-lt"/>
              </a:rPr>
              <a:t>Ti </a:t>
            </a:r>
            <a:r>
              <a:rPr lang="en-US" sz="4000" dirty="0" err="1" smtClean="0">
                <a:latin typeface="+mj-lt"/>
              </a:rPr>
              <a:t>sy'n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gwisgo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d'orsedd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olau</a:t>
            </a:r>
            <a:r>
              <a:rPr lang="en-US" sz="4000" dirty="0" smtClean="0">
                <a:latin typeface="+mj-lt"/>
              </a:rPr>
              <a:t> </a:t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mewn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tywyllwch</a:t>
            </a:r>
            <a:r>
              <a:rPr lang="en-US" sz="4000" dirty="0" smtClean="0">
                <a:latin typeface="+mj-lt"/>
              </a:rPr>
              <a:t> a </a:t>
            </a:r>
            <a:r>
              <a:rPr lang="en-US" sz="4000" dirty="0" err="1" smtClean="0">
                <a:latin typeface="+mj-lt"/>
              </a:rPr>
              <a:t>chymylau</a:t>
            </a:r>
            <a:r>
              <a:rPr lang="en-US" sz="4000" dirty="0" smtClean="0">
                <a:latin typeface="+mj-lt"/>
              </a:rPr>
              <a:t>; </a:t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yn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dy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gariad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ti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sy'n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anfon</a:t>
            </a:r>
            <a:r>
              <a:rPr lang="en-US" sz="4000" dirty="0" smtClean="0">
                <a:latin typeface="+mj-lt"/>
              </a:rPr>
              <a:t> </a:t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dy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faddeuant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llwyr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i'm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calon</a:t>
            </a:r>
            <a:r>
              <a:rPr lang="en-US" sz="4000" dirty="0" smtClean="0">
                <a:latin typeface="+mj-lt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6948264" y="6237312"/>
            <a:ext cx="22055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+mj-lt"/>
              </a:rPr>
              <a:t>BEN DAVIES, 1864-1937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806475" y="4509120"/>
            <a:ext cx="5357813" cy="158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849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obaith i gymru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552</TotalTime>
  <Words>29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</dc:creator>
  <cp:lastModifiedBy>G Jenkins</cp:lastModifiedBy>
  <cp:revision>110</cp:revision>
  <dcterms:modified xsi:type="dcterms:W3CDTF">2015-03-11T03:19:59Z</dcterms:modified>
</cp:coreProperties>
</file>