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497" r:id="rId2"/>
    <p:sldId id="498" r:id="rId3"/>
    <p:sldId id="49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54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48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65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89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109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82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14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26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47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37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170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654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34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>
          <a:xfrm>
            <a:off x="889123" y="548680"/>
            <a:ext cx="8435405" cy="5334000"/>
          </a:xfrm>
        </p:spPr>
        <p:txBody>
          <a:bodyPr/>
          <a:lstStyle/>
          <a:p>
            <a:pPr algn="l"/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Gras, O'r fath beraidd sain, </a:t>
            </a:r>
            <a:b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I'm clust hyfrydlais yw: </a:t>
            </a:r>
            <a:b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Gwna hwn i'r nef ddatseinio byth, </a:t>
            </a:r>
            <a:b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A'r ddaear oll a glyw.</a:t>
            </a:r>
            <a:b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Gras gynt a drefnodd ffordd </a:t>
            </a:r>
            <a:b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 gadw euog fyd; </a:t>
            </a:r>
            <a:b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 gras a welir ymhob rhan </a:t>
            </a:r>
            <a:b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O'r ddyfais hon i gyd.</a:t>
            </a:r>
            <a:endParaRPr lang="en-GB" altLang="cy-GB" sz="4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"/>
            <a:ext cx="7956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: 161</a:t>
            </a:r>
            <a:endParaRPr lang="en-GB" sz="1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8291314" y="5949280"/>
            <a:ext cx="88919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rgbClr val="FFFFFF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rgbClr val="FFFFFF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4487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2"/>
          <p:cNvSpPr txBox="1">
            <a:spLocks noChangeArrowheads="1"/>
          </p:cNvSpPr>
          <p:nvPr/>
        </p:nvSpPr>
        <p:spPr bwMode="auto">
          <a:xfrm>
            <a:off x="467990" y="183986"/>
            <a:ext cx="871252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en-US" sz="4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Gras </a:t>
            </a:r>
            <a:r>
              <a:rPr lang="cy-GB" altLang="en-US" sz="4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nododd f'enw i</a:t>
            </a:r>
          </a:p>
          <a:p>
            <a:r>
              <a:rPr lang="cy-GB" altLang="en-US" sz="4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4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Yn </a:t>
            </a:r>
            <a:r>
              <a:rPr lang="cy-GB" altLang="en-US" sz="4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Llyfr Bywyd Duw;</a:t>
            </a:r>
          </a:p>
          <a:p>
            <a:r>
              <a:rPr lang="cy-GB" altLang="en-US" sz="4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cy-GB" altLang="en-US" sz="4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gras a'm rhoddodd i i'r Oen,</a:t>
            </a:r>
          </a:p>
          <a:p>
            <a:r>
              <a:rPr lang="cy-GB" altLang="en-US" sz="420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y-GB" altLang="en-US" sz="42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Fu </a:t>
            </a:r>
            <a:r>
              <a:rPr lang="cy-GB" altLang="en-US" sz="4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farw im gael byw.</a:t>
            </a:r>
          </a:p>
          <a:p>
            <a:endParaRPr lang="en-GB" altLang="en-US" sz="42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cy-GB" altLang="cy-GB" sz="4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Gras ddaeth â'm traed yn ôl </a:t>
            </a:r>
            <a:br>
              <a:rPr lang="cy-GB" altLang="cy-GB" sz="4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	I lwybrau'r nefoedd lân; </a:t>
            </a:r>
            <a:br>
              <a:rPr lang="cy-GB" altLang="cy-GB" sz="4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Rhydd gymorth newydd im bob awr </a:t>
            </a:r>
            <a:br>
              <a:rPr lang="cy-GB" altLang="cy-GB" sz="4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	I fyned yn y blaen</a:t>
            </a:r>
            <a:r>
              <a:rPr lang="cy-GB" altLang="cy-GB" sz="42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altLang="en-US" sz="42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8291314" y="5949280"/>
            <a:ext cx="88919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rgbClr val="FFFFFF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rgbClr val="FFFFFF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5384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64096" y="116632"/>
            <a:ext cx="8388424" cy="6119813"/>
          </a:xfrm>
        </p:spPr>
        <p:txBody>
          <a:bodyPr/>
          <a:lstStyle/>
          <a:p>
            <a:pPr algn="l"/>
            <a:r>
              <a:rPr lang="cy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Gras </a:t>
            </a:r>
            <a:r>
              <a:rPr lang="cy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ddysgodd gweddi im,</a:t>
            </a:r>
            <a:br>
              <a:rPr lang="cy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cy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thoddi nghalon ddu,</a:t>
            </a:r>
            <a:br>
              <a:rPr lang="cy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Gras </a:t>
            </a:r>
            <a:r>
              <a:rPr lang="cy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gadwodd f'enaid hyd yn hyn,</a:t>
            </a:r>
            <a:br>
              <a:rPr lang="cy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cy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 ni'm gollwng i.</a:t>
            </a:r>
            <a:br>
              <a:rPr lang="cy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Gras </a:t>
            </a: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gorona'r gwaith </a:t>
            </a:r>
            <a:b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Draw mewn anfarwol fyd; </a:t>
            </a:r>
            <a:b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chaiff y clod a'r moliant byth </a:t>
            </a:r>
            <a:b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Gan luoedd nef ynghyd.</a:t>
            </a:r>
            <a:b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</a:t>
            </a:r>
            <a:endParaRPr lang="en-GB" altLang="cy-GB" sz="42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6505599"/>
            <a:ext cx="7452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PHILIP DODDRIDGE, 1702-51 </a:t>
            </a:r>
            <a:r>
              <a:rPr lang="en-US" sz="14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cyf</a:t>
            </a:r>
            <a:r>
              <a:rPr lang="en-US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GOMER, 1773-1825</a:t>
            </a:r>
            <a:endParaRPr lang="en-GB" sz="1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47664" y="623731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3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813</TotalTime>
  <Words>24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 Gras, O'r fath beraidd sain,   I'm clust hyfrydlais yw:  Gwna hwn i'r nef ddatseinio byth,   A'r ddaear oll a glyw.   Gras gynt a drefnodd ffordd   I gadw euog fyd;  Llaw gras a welir ymhob rhan   O'r ddyfais hon i gyd.</vt:lpstr>
      <vt:lpstr>PowerPoint Presentation</vt:lpstr>
      <vt:lpstr>Gras ddysgodd gweddi im,  A thoddi nghalon ddu, Gras gadwodd f'enaid hyd yn hyn,  A byth ni'm gollwng i.  Gras a gorona'r gwaith   Draw mewn anfarwol fyd;  A chaiff y clod a'r moliant byth   Gan luoedd nef ynghyd.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217</cp:revision>
  <dcterms:modified xsi:type="dcterms:W3CDTF">2015-03-06T12:08:02Z</dcterms:modified>
</cp:coreProperties>
</file>